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89" r:id="rId2"/>
    <p:sldId id="264" r:id="rId3"/>
    <p:sldId id="265" r:id="rId4"/>
    <p:sldId id="290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7" r:id="rId15"/>
    <p:sldId id="279" r:id="rId16"/>
    <p:sldId id="291" r:id="rId17"/>
    <p:sldId id="282" r:id="rId18"/>
    <p:sldId id="283" r:id="rId19"/>
    <p:sldId id="286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30T11:08:30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24575,'-5'0'0,"-2"6"0,1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4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4ccabea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4ccabea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a7134fa2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a7134fa2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a7134fa2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a7134fa2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4ccabea8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4ccabea8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ccabea8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ccabea8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7aebe28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7aebe28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4ccabea8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4ccabea8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4c37333e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4c37333e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a7134fa2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a7134fa2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a7134fa2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a7134fa2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a7134fa2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a7134fa2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ccabea8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4ccabea8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a7134fa2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a7134fa2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a7134fa2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a7134fa2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A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7FA0-2802-16EC-BD1C-741E8740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6551"/>
            <a:ext cx="7886700" cy="587829"/>
          </a:xfrm>
        </p:spPr>
        <p:txBody>
          <a:bodyPr>
            <a:normAutofit/>
          </a:bodyPr>
          <a:lstStyle>
            <a:lvl1pPr algn="ctr">
              <a:defRPr sz="3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F6AA-9C34-C960-7916-412B66441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1" y="754381"/>
            <a:ext cx="8582297" cy="422256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lnSpc>
                <a:spcPct val="150000"/>
              </a:lnSpc>
              <a:defRPr sz="21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lnSpc>
                <a:spcPct val="150000"/>
              </a:lnSpc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50000"/>
              </a:lnSpc>
              <a:defRPr sz="15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50000"/>
              </a:lnSpc>
              <a:defRPr sz="15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932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tmp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ECCE91-CB31-608B-858C-339FA7F77408}"/>
              </a:ext>
            </a:extLst>
          </p:cNvPr>
          <p:cNvSpPr txBox="1">
            <a:spLocks/>
          </p:cNvSpPr>
          <p:nvPr/>
        </p:nvSpPr>
        <p:spPr>
          <a:xfrm>
            <a:off x="381885" y="2835427"/>
            <a:ext cx="8380229" cy="1215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Neuron / Perceptron</a:t>
            </a:r>
          </a:p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034195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with Backpropagation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935375"/>
            <a:ext cx="54483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119800"/>
            <a:ext cx="7772600" cy="33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375" y="846100"/>
            <a:ext cx="6740754" cy="399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136A82-BE98-7B33-F585-18FF3DD391F4}"/>
              </a:ext>
            </a:extLst>
          </p:cNvPr>
          <p:cNvSpPr txBox="1"/>
          <p:nvPr/>
        </p:nvSpPr>
        <p:spPr>
          <a:xfrm>
            <a:off x="170121" y="1331877"/>
            <a:ext cx="34130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Multiclass: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output is a single class label.</a:t>
            </a:r>
          </a:p>
          <a:p>
            <a:pPr algn="just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Multilabel: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output is a binary vector indicating the presence or absence of each label.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25" y="966950"/>
            <a:ext cx="6740754" cy="39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42" y="846100"/>
            <a:ext cx="8463515" cy="39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ctrTitle"/>
          </p:nvPr>
        </p:nvSpPr>
        <p:spPr>
          <a:xfrm>
            <a:off x="727950" y="17278"/>
            <a:ext cx="7688100" cy="4933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Optimizers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FCEA0-5717-F0DB-CCCD-E38ACD2C9E1B}"/>
              </a:ext>
            </a:extLst>
          </p:cNvPr>
          <p:cNvSpPr txBox="1"/>
          <p:nvPr/>
        </p:nvSpPr>
        <p:spPr>
          <a:xfrm>
            <a:off x="159488" y="370978"/>
            <a:ext cx="8984512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context of training a neural network, you typically need to specify a loss function that the optimizer will minimize.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8F0A6-8CF1-3EBA-F779-B11C2E36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952" y="864345"/>
            <a:ext cx="5492098" cy="41190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3013FA-B4FD-07E2-72C9-E7212D87A79F}"/>
              </a:ext>
            </a:extLst>
          </p:cNvPr>
          <p:cNvSpPr/>
          <p:nvPr/>
        </p:nvSpPr>
        <p:spPr>
          <a:xfrm>
            <a:off x="2052083" y="902206"/>
            <a:ext cx="1137684" cy="4684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F9FC11-9A3E-EBC9-C5CC-43BAF7060553}"/>
              </a:ext>
            </a:extLst>
          </p:cNvPr>
          <p:cNvSpPr/>
          <p:nvPr/>
        </p:nvSpPr>
        <p:spPr>
          <a:xfrm>
            <a:off x="3886197" y="882506"/>
            <a:ext cx="1951077" cy="4684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</a:t>
            </a:r>
          </a:p>
          <a:p>
            <a:pPr algn="ctr"/>
            <a:r>
              <a:rPr lang="en-US" dirty="0"/>
              <a:t>(Data Transformation)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F91D2F-2F15-C7C1-836B-CA71E3A593CF}"/>
              </a:ext>
            </a:extLst>
          </p:cNvPr>
          <p:cNvSpPr/>
          <p:nvPr/>
        </p:nvSpPr>
        <p:spPr>
          <a:xfrm>
            <a:off x="3764340" y="1604893"/>
            <a:ext cx="1951076" cy="4684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</a:t>
            </a:r>
          </a:p>
          <a:p>
            <a:pPr algn="ctr"/>
            <a:r>
              <a:rPr lang="en-US" dirty="0"/>
              <a:t>(Data Transformation)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B7E1CA-5DD4-1ED0-620E-92B8413D7A67}"/>
              </a:ext>
            </a:extLst>
          </p:cNvPr>
          <p:cNvSpPr/>
          <p:nvPr/>
        </p:nvSpPr>
        <p:spPr>
          <a:xfrm>
            <a:off x="2052083" y="1616810"/>
            <a:ext cx="1137684" cy="4684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1CA14-1793-8B94-3903-035D4885AACD}"/>
              </a:ext>
            </a:extLst>
          </p:cNvPr>
          <p:cNvSpPr/>
          <p:nvPr/>
        </p:nvSpPr>
        <p:spPr>
          <a:xfrm>
            <a:off x="4167189" y="2349796"/>
            <a:ext cx="1137684" cy="4684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Prediction, Y’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78BB67-D002-460F-EC07-1A875951D76E}"/>
              </a:ext>
            </a:extLst>
          </p:cNvPr>
          <p:cNvSpPr/>
          <p:nvPr/>
        </p:nvSpPr>
        <p:spPr>
          <a:xfrm>
            <a:off x="6108403" y="2158408"/>
            <a:ext cx="1562631" cy="4684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Actual Target</a:t>
            </a:r>
          </a:p>
          <a:p>
            <a:pPr algn="ctr"/>
            <a:r>
              <a:rPr lang="en-US" dirty="0"/>
              <a:t>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FD2426-BEB3-EE50-4684-C7F017FB10D7}"/>
              </a:ext>
            </a:extLst>
          </p:cNvPr>
          <p:cNvSpPr/>
          <p:nvPr/>
        </p:nvSpPr>
        <p:spPr>
          <a:xfrm>
            <a:off x="4933685" y="3072183"/>
            <a:ext cx="1562632" cy="54288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D927FD-E00C-17F1-A6D3-4ABF2C2A9B5E}"/>
              </a:ext>
            </a:extLst>
          </p:cNvPr>
          <p:cNvSpPr/>
          <p:nvPr/>
        </p:nvSpPr>
        <p:spPr>
          <a:xfrm>
            <a:off x="5247167" y="3997842"/>
            <a:ext cx="1137684" cy="4684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Loss Score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A704A3-2F34-D947-18A0-5E3E93A5A71C}"/>
              </a:ext>
            </a:extLst>
          </p:cNvPr>
          <p:cNvSpPr/>
          <p:nvPr/>
        </p:nvSpPr>
        <p:spPr>
          <a:xfrm>
            <a:off x="2052083" y="3072183"/>
            <a:ext cx="1562632" cy="54288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Optimizer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31A552-A609-D9CC-D4A3-B37D4308E6A8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89767" y="1116735"/>
            <a:ext cx="696430" cy="1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907F2-A37A-CB0A-7CCF-3447AC63A00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739878" y="1350964"/>
            <a:ext cx="121858" cy="253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1F437-2CEF-9459-6A27-5F6F7419E2F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736031" y="2073351"/>
            <a:ext cx="3847" cy="276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0A8A64-F449-06AF-BBA0-1EE52E114680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>
            <a:off x="4736031" y="2818254"/>
            <a:ext cx="426496" cy="33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B63E6-A3C3-5448-C9F2-5E8B112A55FD}"/>
              </a:ext>
            </a:extLst>
          </p:cNvPr>
          <p:cNvCxnSpPr>
            <a:cxnSpLocks/>
            <a:stCxn id="9" idx="2"/>
            <a:endCxn id="11" idx="7"/>
          </p:cNvCxnSpPr>
          <p:nvPr/>
        </p:nvCxnSpPr>
        <p:spPr>
          <a:xfrm flipH="1">
            <a:off x="6267475" y="2626866"/>
            <a:ext cx="622244" cy="52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E2CB9B-C398-01CE-1743-C3765CB9B14D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5715001" y="3615069"/>
            <a:ext cx="101008" cy="382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D20ADD-030A-47D1-AAF3-089684AAE71D}"/>
              </a:ext>
            </a:extLst>
          </p:cNvPr>
          <p:cNvCxnSpPr>
            <a:cxnSpLocks/>
            <a:stCxn id="12" idx="1"/>
            <a:endCxn id="13" idx="4"/>
          </p:cNvCxnSpPr>
          <p:nvPr/>
        </p:nvCxnSpPr>
        <p:spPr>
          <a:xfrm flipH="1" flipV="1">
            <a:off x="2833399" y="3615069"/>
            <a:ext cx="2413768" cy="61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2E336D-DCE5-C5D4-B5F9-66B2E95F8209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H="1" flipV="1">
            <a:off x="2620925" y="2085268"/>
            <a:ext cx="212474" cy="98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804053-6F8B-F7A3-F7DD-2B46E31F201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189767" y="1839122"/>
            <a:ext cx="574573" cy="1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05189F-B813-4935-805B-8B0C5B7C68F8}"/>
              </a:ext>
            </a:extLst>
          </p:cNvPr>
          <p:cNvSpPr txBox="1"/>
          <p:nvPr/>
        </p:nvSpPr>
        <p:spPr>
          <a:xfrm>
            <a:off x="2402959" y="4657060"/>
            <a:ext cx="5268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Fig. Loss score adjusting weights in the feedback network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08FCF9-BDBA-9A73-E0A8-8A68297B8E22}"/>
              </a:ext>
            </a:extLst>
          </p:cNvPr>
          <p:cNvSpPr txBox="1"/>
          <p:nvPr/>
        </p:nvSpPr>
        <p:spPr>
          <a:xfrm>
            <a:off x="4284149" y="255181"/>
            <a:ext cx="137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X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9A568D3-DCFA-1EC7-5A31-1A509F82E222}"/>
              </a:ext>
            </a:extLst>
          </p:cNvPr>
          <p:cNvCxnSpPr>
            <a:cxnSpLocks/>
            <a:stCxn id="55" idx="2"/>
            <a:endCxn id="5" idx="0"/>
          </p:cNvCxnSpPr>
          <p:nvPr/>
        </p:nvCxnSpPr>
        <p:spPr>
          <a:xfrm flipH="1">
            <a:off x="4861736" y="562958"/>
            <a:ext cx="108600" cy="319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7FF73E-3598-FBC2-1A4B-EB8B95D71E1C}"/>
              </a:ext>
            </a:extLst>
          </p:cNvPr>
          <p:cNvSpPr txBox="1"/>
          <p:nvPr/>
        </p:nvSpPr>
        <p:spPr>
          <a:xfrm>
            <a:off x="1823549" y="2401576"/>
            <a:ext cx="1238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Weight</a:t>
            </a:r>
          </a:p>
          <a:p>
            <a:pPr algn="ctr"/>
            <a:r>
              <a:rPr lang="en-US" sz="1050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680470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ctrTitle"/>
          </p:nvPr>
        </p:nvSpPr>
        <p:spPr>
          <a:xfrm>
            <a:off x="865250" y="47650"/>
            <a:ext cx="7688100" cy="9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&amp; Underfitting</a:t>
            </a:r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50" y="1051275"/>
            <a:ext cx="7992799" cy="38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ctrTitle"/>
          </p:nvPr>
        </p:nvSpPr>
        <p:spPr>
          <a:xfrm>
            <a:off x="865250" y="47650"/>
            <a:ext cx="7688100" cy="9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&amp; Underfitting</a:t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113" y="983350"/>
            <a:ext cx="6888664" cy="38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125" y="1800025"/>
            <a:ext cx="47625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E4B970-6CE4-BD9C-AA2D-F319B538E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3778779" y="414988"/>
            <a:ext cx="5218832" cy="27152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A40D8-840C-085E-B80A-E7F97E2E72CB}"/>
              </a:ext>
            </a:extLst>
          </p:cNvPr>
          <p:cNvSpPr txBox="1"/>
          <p:nvPr/>
        </p:nvSpPr>
        <p:spPr>
          <a:xfrm>
            <a:off x="685800" y="3178871"/>
            <a:ext cx="833510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Perceptron provides output </a:t>
            </a:r>
            <a:r>
              <a:rPr lang="en-US" sz="1800" dirty="0" err="1">
                <a:latin typeface="+mj-lt"/>
              </a:rPr>
              <a:t>Yp</a:t>
            </a:r>
            <a:r>
              <a:rPr lang="en-US" sz="1800" dirty="0">
                <a:latin typeface="+mj-lt"/>
              </a:rPr>
              <a:t> and original output for datapoint X is Y. 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If </a:t>
            </a:r>
            <a:r>
              <a:rPr lang="en-US" sz="1800" dirty="0" err="1">
                <a:latin typeface="+mj-lt"/>
              </a:rPr>
              <a:t>Yp</a:t>
            </a:r>
            <a:r>
              <a:rPr lang="en-US" sz="1800" dirty="0">
                <a:latin typeface="+mj-lt"/>
              </a:rPr>
              <a:t> is different from Y then we need to update the values of weights.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The rule is,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BF434-32C8-5223-BC26-11901FD5F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73" y="4341281"/>
            <a:ext cx="4041655" cy="349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422018-95F9-3BC3-4254-66DA5B921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08" y="452796"/>
            <a:ext cx="3381847" cy="2562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9EE247-B8C8-C5F8-CAE6-6AA00907761A}"/>
              </a:ext>
            </a:extLst>
          </p:cNvPr>
          <p:cNvSpPr txBox="1"/>
          <p:nvPr/>
        </p:nvSpPr>
        <p:spPr>
          <a:xfrm>
            <a:off x="5209953" y="170123"/>
            <a:ext cx="2477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200337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FAAC-8675-0594-7F7D-2CF350F3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CD526-1DB3-9ABD-8005-A2E0DD18C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52" y="754380"/>
            <a:ext cx="4821326" cy="1682848"/>
          </a:xfrm>
        </p:spPr>
        <p:txBody>
          <a:bodyPr>
            <a:noAutofit/>
          </a:bodyPr>
          <a:lstStyle/>
          <a:p>
            <a:r>
              <a:rPr lang="en-US" sz="1350" dirty="0"/>
              <a:t>Lets assume,</a:t>
            </a:r>
          </a:p>
          <a:p>
            <a:r>
              <a:rPr lang="en-US" sz="1350" dirty="0"/>
              <a:t>Primary weights are 0.3 and -0.1. You can assume any other value including 0.</a:t>
            </a:r>
          </a:p>
          <a:p>
            <a:r>
              <a:rPr lang="en-US" sz="1350" dirty="0"/>
              <a:t>Learning Rate = 0.1</a:t>
            </a:r>
          </a:p>
          <a:p>
            <a:r>
              <a:rPr lang="en-US" sz="1350" dirty="0"/>
              <a:t>Threshold Value = 0.2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4A73D-76D2-DB55-1516-D81BB7A8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60" y="792092"/>
            <a:ext cx="1714288" cy="14409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4BD12D-F5C0-4967-31C1-8C13AF0C0553}"/>
              </a:ext>
            </a:extLst>
          </p:cNvPr>
          <p:cNvGrpSpPr/>
          <p:nvPr/>
        </p:nvGrpSpPr>
        <p:grpSpPr>
          <a:xfrm>
            <a:off x="244212" y="2706273"/>
            <a:ext cx="4821326" cy="2090511"/>
            <a:chOff x="1831647" y="3249637"/>
            <a:chExt cx="7692181" cy="34766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D1AED0-8E69-18BE-BB43-379E7D794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120000">
              <a:off x="1831647" y="3429000"/>
              <a:ext cx="7487695" cy="3258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574F7E-27CA-378C-7E45-D5C4FD9D6EF6}"/>
                </a:ext>
              </a:extLst>
            </p:cNvPr>
            <p:cNvSpPr/>
            <p:nvPr/>
          </p:nvSpPr>
          <p:spPr>
            <a:xfrm>
              <a:off x="3938954" y="3249637"/>
              <a:ext cx="5584874" cy="3218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0DEA62-6DF1-FBC8-E46B-007FB57EE8F0}"/>
                </a:ext>
              </a:extLst>
            </p:cNvPr>
            <p:cNvSpPr/>
            <p:nvPr/>
          </p:nvSpPr>
          <p:spPr>
            <a:xfrm>
              <a:off x="2982351" y="6545562"/>
              <a:ext cx="3451274" cy="1807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3F8693-8F19-107C-2DF8-F07A05D5E734}"/>
              </a:ext>
            </a:extLst>
          </p:cNvPr>
          <p:cNvSpPr txBox="1">
            <a:spLocks/>
          </p:cNvSpPr>
          <p:nvPr/>
        </p:nvSpPr>
        <p:spPr>
          <a:xfrm>
            <a:off x="5065537" y="2952216"/>
            <a:ext cx="3867007" cy="587829"/>
          </a:xfrm>
          <a:prstGeom prst="rect">
            <a:avLst/>
          </a:prstGeom>
        </p:spPr>
        <p:txBody>
          <a:bodyPr vert="horz" lIns="68580" tIns="34290" rIns="68580" bIns="34290" rtlCol="0">
            <a:normAutofit fontScale="40000" lnSpcReduction="20000"/>
          </a:bodyPr>
          <a:lstStyle>
            <a:lvl1pPr marL="228594" indent="-228594" algn="just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just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2971" indent="-228594" algn="just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160" indent="-228594" algn="just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349" indent="-228594" algn="just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Error = -1 for (1, 0) input.</a:t>
            </a:r>
          </a:p>
          <a:p>
            <a:r>
              <a:rPr lang="en-US" sz="2400" dirty="0"/>
              <a:t>Reason for output 1,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61F6B4-333A-09DD-14AB-67EDD1DC9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5241432" y="3623091"/>
            <a:ext cx="3515216" cy="31436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5DA975-F52E-B20D-7F2F-35A18996CFFF}"/>
              </a:ext>
            </a:extLst>
          </p:cNvPr>
          <p:cNvSpPr txBox="1">
            <a:spLocks/>
          </p:cNvSpPr>
          <p:nvPr/>
        </p:nvSpPr>
        <p:spPr>
          <a:xfrm>
            <a:off x="5065536" y="3996597"/>
            <a:ext cx="3867007" cy="35481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594" indent="-228594" algn="just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just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2971" indent="-228594" algn="just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160" indent="-228594" algn="just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349" indent="-228594" algn="just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Updated Weights are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93E2C6-DE51-D452-3065-85094ADB8C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5480506" y="4334098"/>
            <a:ext cx="2572109" cy="6430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629CB5-CF1F-B17E-8432-9507FF69EFB0}"/>
              </a:ext>
            </a:extLst>
          </p:cNvPr>
          <p:cNvSpPr/>
          <p:nvPr/>
        </p:nvSpPr>
        <p:spPr>
          <a:xfrm>
            <a:off x="5338689" y="4351408"/>
            <a:ext cx="295422" cy="2854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894B39-6502-7402-9CCF-AB2F57E677BB}"/>
              </a:ext>
            </a:extLst>
          </p:cNvPr>
          <p:cNvSpPr/>
          <p:nvPr/>
        </p:nvSpPr>
        <p:spPr>
          <a:xfrm>
            <a:off x="7948245" y="4390591"/>
            <a:ext cx="295422" cy="2854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59883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536814-D48A-2727-C09B-0B75AAB59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4" y="115313"/>
            <a:ext cx="4248517" cy="1720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816D1-9352-14D8-50D0-567FCAB3A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3" y="1835385"/>
            <a:ext cx="4248517" cy="323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4132A-C19D-E7FE-9DAF-2E5646218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4657757" y="1410563"/>
            <a:ext cx="4453831" cy="1796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A068D7-D10C-5227-F49B-5FEEF430E644}"/>
              </a:ext>
            </a:extLst>
          </p:cNvPr>
          <p:cNvSpPr/>
          <p:nvPr/>
        </p:nvSpPr>
        <p:spPr>
          <a:xfrm>
            <a:off x="5866228" y="1333392"/>
            <a:ext cx="1656471" cy="1015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93159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Neuron/Perceptron</a:t>
            </a:r>
            <a:endParaRPr dirty="0"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00" y="909600"/>
            <a:ext cx="7135117" cy="3992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285B6D-C148-7264-37DC-50D0A9DCBDF4}"/>
                  </a:ext>
                </a:extLst>
              </p14:cNvPr>
              <p14:cNvContentPartPr/>
              <p14:nvPr/>
            </p14:nvContentPartPr>
            <p14:xfrm>
              <a:off x="5596652" y="584247"/>
              <a:ext cx="6840" cy="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285B6D-C148-7264-37DC-50D0A9DCBD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8652" y="566247"/>
                <a:ext cx="42480" cy="4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50" y="553850"/>
            <a:ext cx="69723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300" y="1065650"/>
            <a:ext cx="7239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263" y="846100"/>
            <a:ext cx="5323467" cy="3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00" y="846100"/>
            <a:ext cx="5323467" cy="3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206</Words>
  <Application>Microsoft Office PowerPoint</Application>
  <PresentationFormat>On-screen Show (16:9)</PresentationFormat>
  <Paragraphs>46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Söhne</vt:lpstr>
      <vt:lpstr>Times New Roman</vt:lpstr>
      <vt:lpstr>Simple Light</vt:lpstr>
      <vt:lpstr>PowerPoint Presentation</vt:lpstr>
      <vt:lpstr>PowerPoint Presentation</vt:lpstr>
      <vt:lpstr>Training the Perceptron</vt:lpstr>
      <vt:lpstr>PowerPoint Presentation</vt:lpstr>
      <vt:lpstr>Neuron/Perceptron</vt:lpstr>
      <vt:lpstr>PowerPoint Presentation</vt:lpstr>
      <vt:lpstr>Neural Network</vt:lpstr>
      <vt:lpstr>Neural Network</vt:lpstr>
      <vt:lpstr>Neural Network</vt:lpstr>
      <vt:lpstr>NN with Backpropagation</vt:lpstr>
      <vt:lpstr>Activation Function</vt:lpstr>
      <vt:lpstr>Activation Function</vt:lpstr>
      <vt:lpstr>Activation Function</vt:lpstr>
      <vt:lpstr>Loss Function</vt:lpstr>
      <vt:lpstr>Optimizers</vt:lpstr>
      <vt:lpstr>PowerPoint Presentation</vt:lpstr>
      <vt:lpstr>Overfitting &amp; Underfitting</vt:lpstr>
      <vt:lpstr>Overfitting &amp; Underfitting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</dc:title>
  <cp:lastModifiedBy>User</cp:lastModifiedBy>
  <cp:revision>25</cp:revision>
  <dcterms:modified xsi:type="dcterms:W3CDTF">2025-04-11T08:44:13Z</dcterms:modified>
</cp:coreProperties>
</file>